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2"/>
  </p:sldMasterIdLst>
  <p:notesMasterIdLst>
    <p:notesMasterId r:id="rId24"/>
  </p:notesMasterIdLst>
  <p:sldIdLst>
    <p:sldId id="268" r:id="rId3"/>
    <p:sldId id="273" r:id="rId4"/>
    <p:sldId id="274" r:id="rId5"/>
    <p:sldId id="270" r:id="rId6"/>
    <p:sldId id="271" r:id="rId7"/>
    <p:sldId id="272" r:id="rId8"/>
    <p:sldId id="262" r:id="rId9"/>
    <p:sldId id="259" r:id="rId10"/>
    <p:sldId id="264" r:id="rId11"/>
    <p:sldId id="275" r:id="rId12"/>
    <p:sldId id="276" r:id="rId13"/>
    <p:sldId id="277" r:id="rId14"/>
    <p:sldId id="278" r:id="rId15"/>
    <p:sldId id="283" r:id="rId16"/>
    <p:sldId id="279" r:id="rId17"/>
    <p:sldId id="280" r:id="rId18"/>
    <p:sldId id="281" r:id="rId19"/>
    <p:sldId id="263" r:id="rId20"/>
    <p:sldId id="284" r:id="rId21"/>
    <p:sldId id="266" r:id="rId22"/>
    <p:sldId id="26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7A88D61-F31F-4A45-975E-1AB1BED7B52D}" type="datetimeFigureOut">
              <a:rPr lang="en-US"/>
              <a:pPr>
                <a:defRPr/>
              </a:pPr>
              <a:t>6/1/2012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AA17F37-A43A-4123-AD9B-E6CD227106A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4394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A17F37-A43A-4123-AD9B-E6CD227106A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50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65ABD2-AA6F-4EDC-81D0-6A18ACB5D68A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101DF-61E4-4210-8117-B85DA1E4E09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65ABD2-AA6F-4EDC-81D0-6A18ACB5D68A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101DF-61E4-4210-8117-B85DA1E4E09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65ABD2-AA6F-4EDC-81D0-6A18ACB5D68A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101DF-61E4-4210-8117-B85DA1E4E09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65ABD2-AA6F-4EDC-81D0-6A18ACB5D68A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101DF-61E4-4210-8117-B85DA1E4E09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65ABD2-AA6F-4EDC-81D0-6A18ACB5D68A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101DF-61E4-4210-8117-B85DA1E4E09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65ABD2-AA6F-4EDC-81D0-6A18ACB5D68A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101DF-61E4-4210-8117-B85DA1E4E09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65ABD2-AA6F-4EDC-81D0-6A18ACB5D68A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101DF-61E4-4210-8117-B85DA1E4E09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65ABD2-AA6F-4EDC-81D0-6A18ACB5D68A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101DF-61E4-4210-8117-B85DA1E4E09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65ABD2-AA6F-4EDC-81D0-6A18ACB5D68A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101DF-61E4-4210-8117-B85DA1E4E09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65ABD2-AA6F-4EDC-81D0-6A18ACB5D68A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101DF-61E4-4210-8117-B85DA1E4E09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65ABD2-AA6F-4EDC-81D0-6A18ACB5D68A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101DF-61E4-4210-8117-B85DA1E4E09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465ABD2-AA6F-4EDC-81D0-6A18ACB5D68A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79101DF-61E4-4210-8117-B85DA1E4E09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ulcesdelarosa.com.mx/" TargetMode="External"/><Relationship Id="rId13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12" Type="http://schemas.openxmlformats.org/officeDocument/2006/relationships/hyperlink" Target="http://www.lagiralda.com.mx/" TargetMode="External"/><Relationship Id="rId2" Type="http://schemas.openxmlformats.org/officeDocument/2006/relationships/hyperlink" Target="http://www.facebook.com/pages/Chocolates-Costanzo/23856819824?ref=ts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chocoibarra.com.mx/" TargetMode="External"/><Relationship Id="rId11" Type="http://schemas.openxmlformats.org/officeDocument/2006/relationships/image" Target="../media/image19.jpeg"/><Relationship Id="rId5" Type="http://schemas.openxmlformats.org/officeDocument/2006/relationships/image" Target="../media/image16.jpeg"/><Relationship Id="rId15" Type="http://schemas.openxmlformats.org/officeDocument/2006/relationships/image" Target="../media/image21.jpeg"/><Relationship Id="rId10" Type="http://schemas.openxmlformats.org/officeDocument/2006/relationships/hyperlink" Target="http://www.turin.com.mx/" TargetMode="External"/><Relationship Id="rId4" Type="http://schemas.openxmlformats.org/officeDocument/2006/relationships/hyperlink" Target="http://www.bremen.com.mx/" TargetMode="External"/><Relationship Id="rId9" Type="http://schemas.openxmlformats.org/officeDocument/2006/relationships/image" Target="../media/image18.jpeg"/><Relationship Id="rId14" Type="http://schemas.openxmlformats.org/officeDocument/2006/relationships/hyperlink" Target="http://www.cafemex.com/cafemex.htm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chocolat.com/z34/chocolate/chocolate/historia-del-chocolate.asp" TargetMode="External"/><Relationship Id="rId2" Type="http://schemas.openxmlformats.org/officeDocument/2006/relationships/hyperlink" Target="http://www.fao.org/docrep/007/y5143s/y5143s0w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hyperlink" Target="http://www.cronica.com.mx/nota.php?id_nota=167280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tudiscovery.com/noticias/2011/01/secuencian-los-genomas-del-chocolate.html" TargetMode="External"/><Relationship Id="rId7" Type="http://schemas.openxmlformats.org/officeDocument/2006/relationships/hyperlink" Target="http://www.banxico.org.mx/estadisticas/index.html" TargetMode="External"/><Relationship Id="rId2" Type="http://schemas.openxmlformats.org/officeDocument/2006/relationships/hyperlink" Target="http://www.tudiscovery.com/imagenes/galleries/curiosidades-del-chocolat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conomia-snci.gob.mx/siavi4/fraccion.php" TargetMode="External"/><Relationship Id="rId5" Type="http://schemas.openxmlformats.org/officeDocument/2006/relationships/hyperlink" Target="http://www.encuentra.gob.mx/resultsAPF.html?q=cacao&amp;client=sagarpa" TargetMode="External"/><Relationship Id="rId4" Type="http://schemas.openxmlformats.org/officeDocument/2006/relationships/hyperlink" Target="http://www.oem.com.mx/laprensa/notas/n1697288.ht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Alternate Process 3"/>
          <p:cNvSpPr/>
          <p:nvPr/>
        </p:nvSpPr>
        <p:spPr>
          <a:xfrm>
            <a:off x="0" y="5085184"/>
            <a:ext cx="9144000" cy="1584176"/>
          </a:xfrm>
          <a:prstGeom prst="flowChartAlternateProcess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6" name="Picture 2" descr="http://www.naturaekos.com.mx/skin/images/img_caca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96" y="980728"/>
            <a:ext cx="7704856" cy="52199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5251269"/>
            <a:ext cx="10004648" cy="1778131"/>
          </a:xfrm>
        </p:spPr>
        <p:txBody>
          <a:bodyPr/>
          <a:lstStyle/>
          <a:p>
            <a:r>
              <a:rPr lang="es-MX" sz="96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CACAO</a:t>
            </a:r>
            <a:r>
              <a:rPr lang="es-MX" sz="4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: </a:t>
            </a:r>
            <a:r>
              <a:rPr lang="es-MX" sz="2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cHOCOLATE</a:t>
            </a:r>
            <a:endParaRPr lang="es-MX" sz="28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57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250706"/>
          </a:xfrm>
        </p:spPr>
        <p:txBody>
          <a:bodyPr/>
          <a:lstStyle/>
          <a:p>
            <a:r>
              <a:rPr lang="es-MX" sz="4400" dirty="0" smtClean="0"/>
              <a:t>MERCADO NACIONAL </a:t>
            </a:r>
            <a:r>
              <a:rPr lang="es-MX" sz="4400" dirty="0" smtClean="0">
                <a:solidFill>
                  <a:schemeClr val="tx2"/>
                </a:solidFill>
              </a:rPr>
              <a:t>DEL CACAO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- </a:t>
            </a:r>
            <a:r>
              <a:rPr lang="es-MX" cap="none" dirty="0"/>
              <a:t>E</a:t>
            </a:r>
            <a:r>
              <a:rPr lang="es-MX" cap="none" dirty="0" smtClean="0"/>
              <a:t>l cacao mexicano representa el 0.05% de la producción mundial (ejecutivos de ASCHOCO).</a:t>
            </a:r>
            <a:br>
              <a:rPr lang="es-MX" cap="none" dirty="0" smtClean="0"/>
            </a:br>
            <a:r>
              <a:rPr lang="es-MX" cap="none" dirty="0" smtClean="0"/>
              <a:t/>
            </a:r>
            <a:br>
              <a:rPr lang="es-MX" cap="none" dirty="0" smtClean="0"/>
            </a:br>
            <a:r>
              <a:rPr lang="es-MX" cap="none" dirty="0" smtClean="0"/>
              <a:t>- </a:t>
            </a:r>
            <a:r>
              <a:rPr lang="es-MX" cap="none" dirty="0"/>
              <a:t>S</a:t>
            </a:r>
            <a:r>
              <a:rPr lang="es-MX" cap="none" dirty="0" smtClean="0"/>
              <a:t>e realizaron 100 encuestas con las cuales se pudo llegar a la conclusión de que el 80% del consumidor mexicano prefiere los sabores dulces.</a:t>
            </a:r>
            <a:br>
              <a:rPr lang="es-MX" cap="none" dirty="0" smtClean="0"/>
            </a:br>
            <a:r>
              <a:rPr lang="es-MX" cap="none" dirty="0" smtClean="0"/>
              <a:t/>
            </a:r>
            <a:br>
              <a:rPr lang="es-MX" cap="none" dirty="0" smtClean="0"/>
            </a:br>
            <a:r>
              <a:rPr lang="es-MX" cap="none" dirty="0" smtClean="0"/>
              <a:t>- Un estudio realizado por Euromonitor International demuestra que el paladar mexicano es mas dulce comparado con los paladares extranjeros.</a:t>
            </a:r>
            <a:r>
              <a:rPr lang="es-MX" cap="none" dirty="0"/>
              <a:t/>
            </a:r>
            <a:br>
              <a:rPr lang="es-MX" cap="none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8770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83568" y="332656"/>
            <a:ext cx="7924800" cy="6120680"/>
          </a:xfrm>
        </p:spPr>
        <p:txBody>
          <a:bodyPr/>
          <a:lstStyle/>
          <a:p>
            <a:r>
              <a:rPr lang="es-MX" cap="none" dirty="0" smtClean="0"/>
              <a:t>- La competencia del cacao se ve afectada por dos sectores del mercado la OFERTA y DEMANDA.</a:t>
            </a:r>
            <a:br>
              <a:rPr lang="es-MX" cap="none" dirty="0" smtClean="0"/>
            </a:br>
            <a:r>
              <a:rPr lang="es-MX" cap="none" dirty="0"/>
              <a:t/>
            </a:r>
            <a:br>
              <a:rPr lang="es-MX" cap="none" dirty="0"/>
            </a:br>
            <a:r>
              <a:rPr lang="es-MX" cap="none" dirty="0" smtClean="0"/>
              <a:t>INICIATIVA </a:t>
            </a:r>
            <a:r>
              <a:rPr lang="es-MX" cap="none" dirty="0" smtClean="0">
                <a:solidFill>
                  <a:schemeClr val="tx2"/>
                </a:solidFill>
              </a:rPr>
              <a:t>PRIVADA </a:t>
            </a:r>
            <a:r>
              <a:rPr lang="es-MX" cap="none" dirty="0" smtClean="0"/>
              <a:t/>
            </a:r>
            <a:br>
              <a:rPr lang="es-MX" cap="none" dirty="0" smtClean="0"/>
            </a:br>
            <a:r>
              <a:rPr lang="es-MX" cap="none" dirty="0" smtClean="0"/>
              <a:t>En México existen organizaciones dedicadas a la producción y rescate del cacao en sus productos, por ejemplo: </a:t>
            </a:r>
            <a:br>
              <a:rPr lang="es-MX" cap="none" dirty="0" smtClean="0"/>
            </a:br>
            <a:r>
              <a:rPr lang="es-MX" cap="none" dirty="0"/>
              <a:t/>
            </a:r>
            <a:br>
              <a:rPr lang="es-MX" cap="none" dirty="0"/>
            </a:br>
            <a:r>
              <a:rPr lang="es-MX" dirty="0"/>
              <a:t/>
            </a:r>
            <a:br>
              <a:rPr lang="es-MX" dirty="0"/>
            </a:br>
            <a:r>
              <a:rPr lang="es-MX" b="1" dirty="0"/>
              <a:t> 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cap="none" dirty="0" smtClean="0"/>
              <a:t/>
            </a:r>
            <a:br>
              <a:rPr lang="es-MX" cap="none" dirty="0" smtClean="0"/>
            </a:br>
            <a:r>
              <a:rPr lang="es-MX" cap="none" dirty="0"/>
              <a:t/>
            </a:r>
            <a:br>
              <a:rPr lang="es-MX" cap="none" dirty="0"/>
            </a:br>
            <a:r>
              <a:rPr lang="es-MX" cap="none" dirty="0" smtClean="0"/>
              <a:t> </a:t>
            </a:r>
            <a:endParaRPr lang="es-MX" cap="none" dirty="0"/>
          </a:p>
        </p:txBody>
      </p:sp>
      <p:pic>
        <p:nvPicPr>
          <p:cNvPr id="5" name="4 Imagen" descr="http://chocolateslaconquista.com/directorio/mex/icon_mex/costanzo.jpg">
            <a:hlinkClick r:id="rId2" tgtFrame="_blank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238" y="4305168"/>
            <a:ext cx="1499202" cy="63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5 Imagen" descr="http://chocolateslaconquista.com/directorio/mex/icon_mex/bremen.jpg">
            <a:hlinkClick r:id="rId4" tgtFrame="_blank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314" y="4895164"/>
            <a:ext cx="1234869" cy="4780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6 Imagen" descr="http://chocolateslaconquista.com/directorio/mex/icon_mex/ibarra.jpg">
            <a:hlinkClick r:id="rId6" tgtFrame="_blank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811" y="4847984"/>
            <a:ext cx="1359535" cy="525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7 Imagen" descr="http://chocolateslaconquista.com/directorio/mex/icon_mex/delarosa.jpg">
            <a:hlinkClick r:id="rId8" tgtFrame="_blank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200" y="4941168"/>
            <a:ext cx="1580523" cy="514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8 Imagen" descr="http://chocolateslaconquista.com/directorio/mex/icon_mex/turin.jpg">
            <a:hlinkClick r:id="rId10" tgtFrame="_blank"/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351" y="4008169"/>
            <a:ext cx="1463321" cy="5939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9 Imagen" descr="http://chocolateslaconquista.com/directorio/mex/icon_mex/lagiralda.jpg">
            <a:hlinkClick r:id="rId12" tgtFrame="_blank"/>
          </p:cNvPr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200" y="4026943"/>
            <a:ext cx="1580523" cy="5536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10 Imagen" descr="http://chocolateslaconquista.com/directorio/mex/icon_mex/prisma.jpg">
            <a:hlinkClick r:id="rId14" tgtFrame="_blank"/>
          </p:cNvPr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373" y="4026943"/>
            <a:ext cx="1176811" cy="5536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9967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322714"/>
          </a:xfrm>
        </p:spPr>
        <p:txBody>
          <a:bodyPr/>
          <a:lstStyle/>
          <a:p>
            <a:r>
              <a:rPr lang="es-MX" cap="none" dirty="0" smtClean="0"/>
              <a:t>OFERTA </a:t>
            </a:r>
            <a:r>
              <a:rPr lang="es-MX" cap="none" dirty="0" smtClean="0">
                <a:solidFill>
                  <a:schemeClr val="tx2"/>
                </a:solidFill>
              </a:rPr>
              <a:t>Y DEMANDA</a:t>
            </a:r>
            <a:r>
              <a:rPr lang="es-MX" cap="none" dirty="0" smtClean="0"/>
              <a:t/>
            </a:r>
            <a:br>
              <a:rPr lang="es-MX" cap="none" dirty="0" smtClean="0"/>
            </a:br>
            <a:r>
              <a:rPr lang="es-MX" cap="none" dirty="0"/>
              <a:t/>
            </a:r>
            <a:br>
              <a:rPr lang="es-MX" cap="none" dirty="0"/>
            </a:br>
            <a:r>
              <a:rPr lang="es-MX" cap="none" dirty="0" smtClean="0"/>
              <a:t>- TLC: importación de cacao ya que se paga un arancel de 15% y en sus derivados como pasta y manteca un 20%, lo cual genera baja en la oferta.</a:t>
            </a:r>
            <a:br>
              <a:rPr lang="es-MX" cap="none" dirty="0" smtClean="0"/>
            </a:br>
            <a:r>
              <a:rPr lang="es-MX" cap="none" dirty="0"/>
              <a:t/>
            </a:r>
            <a:br>
              <a:rPr lang="es-MX" cap="none" dirty="0"/>
            </a:br>
            <a:r>
              <a:rPr lang="es-MX" cap="none" dirty="0" smtClean="0"/>
              <a:t>- En México la cosecha de cacao se ve limitada por que no se cuenta con los suficientes arboles de cacao para abastecer el mercado.</a:t>
            </a:r>
            <a:br>
              <a:rPr lang="es-MX" cap="none" dirty="0" smtClean="0"/>
            </a:br>
            <a:r>
              <a:rPr lang="es-MX" cap="none" dirty="0"/>
              <a:t/>
            </a:r>
            <a:br>
              <a:rPr lang="es-MX" cap="none" dirty="0"/>
            </a:br>
            <a:r>
              <a:rPr lang="es-MX" cap="none" dirty="0" smtClean="0"/>
              <a:t>- Lanzamiento del programa “PRODUCTO CACAO”, se permitirá comprar cacao en el extranjero siempre y cuando también se compre una parte en México.</a:t>
            </a:r>
            <a:endParaRPr lang="es-MX" cap="none" dirty="0"/>
          </a:p>
        </p:txBody>
      </p:sp>
    </p:spTree>
    <p:extLst>
      <p:ext uri="{BB962C8B-B14F-4D97-AF65-F5344CB8AC3E}">
        <p14:creationId xmlns:p14="http://schemas.microsoft.com/office/powerpoint/2010/main" val="46521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178698"/>
          </a:xfrm>
        </p:spPr>
        <p:txBody>
          <a:bodyPr/>
          <a:lstStyle/>
          <a:p>
            <a:r>
              <a:rPr lang="es-MX" cap="none" dirty="0" smtClean="0">
                <a:latin typeface="Arial "/>
              </a:rPr>
              <a:t>MERCADO INTERNA</a:t>
            </a:r>
            <a:r>
              <a:rPr lang="es-MX" cap="none" dirty="0" smtClean="0">
                <a:solidFill>
                  <a:schemeClr val="tx2"/>
                </a:solidFill>
                <a:latin typeface="Arial "/>
              </a:rPr>
              <a:t>CIONAL</a:t>
            </a:r>
            <a:r>
              <a:rPr lang="es-MX" cap="none" dirty="0" smtClean="0">
                <a:latin typeface="Arial "/>
              </a:rPr>
              <a:t> </a:t>
            </a:r>
            <a:r>
              <a:rPr lang="es-MX" cap="none" dirty="0" smtClean="0">
                <a:solidFill>
                  <a:schemeClr val="tx2"/>
                </a:solidFill>
                <a:latin typeface="Arial "/>
              </a:rPr>
              <a:t>DEL CACAO</a:t>
            </a: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>
                <a:latin typeface="Arial "/>
              </a:rPr>
              <a:t/>
            </a:r>
            <a:br>
              <a:rPr lang="es-MX" cap="none" dirty="0">
                <a:latin typeface="Arial "/>
              </a:rPr>
            </a:br>
            <a:r>
              <a:rPr lang="es-MX" cap="none" dirty="0" smtClean="0">
                <a:latin typeface="Arial "/>
              </a:rPr>
              <a:t>- Mercado nacional no representa una buena competitividad para el mercado internacional.</a:t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>- Otro problema que presenta la </a:t>
            </a:r>
            <a:r>
              <a:rPr lang="es-MX" cap="none" dirty="0" err="1" smtClean="0">
                <a:latin typeface="Arial "/>
              </a:rPr>
              <a:t>inductria</a:t>
            </a:r>
            <a:r>
              <a:rPr lang="es-MX" cap="none" dirty="0" smtClean="0">
                <a:latin typeface="Arial "/>
              </a:rPr>
              <a:t> chocolatera es que sus materias primas presentan frecuentes variaciones en sus precios.</a:t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>- Los fabricantes de chocolate en México no pueden comprar materias primas en el extranjero a bajos precios por los altos aranceles.</a:t>
            </a:r>
            <a:endParaRPr lang="es-MX" cap="none" dirty="0">
              <a:latin typeface="Arial "/>
            </a:endParaRPr>
          </a:p>
        </p:txBody>
      </p:sp>
    </p:spTree>
    <p:extLst>
      <p:ext uri="{BB962C8B-B14F-4D97-AF65-F5344CB8AC3E}">
        <p14:creationId xmlns:p14="http://schemas.microsoft.com/office/powerpoint/2010/main" val="242830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rgbClr val="FFFFFF"/>
                </a:solidFill>
              </a:rPr>
              <a:t>Y LOS EXPERTOS </a:t>
            </a:r>
            <a:r>
              <a:rPr lang="es-MX" dirty="0" smtClean="0">
                <a:solidFill>
                  <a:schemeClr val="tx2"/>
                </a:solidFill>
              </a:rPr>
              <a:t>OPINAN…</a:t>
            </a:r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3528" y="1628800"/>
            <a:ext cx="8229600" cy="4267200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>
                <a:solidFill>
                  <a:srgbClr val="FFFFFF"/>
                </a:solidFill>
              </a:rPr>
              <a:t>«</a:t>
            </a:r>
            <a:r>
              <a:rPr lang="es-ES" sz="2400" dirty="0" smtClean="0">
                <a:solidFill>
                  <a:srgbClr val="FFFFFF"/>
                </a:solidFill>
              </a:rPr>
              <a:t>Los </a:t>
            </a:r>
            <a:r>
              <a:rPr lang="es-ES" sz="2400" dirty="0">
                <a:solidFill>
                  <a:srgbClr val="FFFFFF"/>
                </a:solidFill>
              </a:rPr>
              <a:t>principales productores de cacao son Costa de Marfil y Ghana, concentrando el 35% y el 16 % respectivamente de la producción mundial de grano, seguidos por Indonesia 14% y Nigeria 8</a:t>
            </a:r>
            <a:r>
              <a:rPr lang="es-ES" sz="2400" dirty="0" smtClean="0">
                <a:solidFill>
                  <a:srgbClr val="FFFFFF"/>
                </a:solidFill>
              </a:rPr>
              <a:t>%. México produce el 0.05% de la producción Mundial»</a:t>
            </a:r>
          </a:p>
          <a:p>
            <a:endParaRPr lang="es-ES" sz="2400" dirty="0">
              <a:solidFill>
                <a:srgbClr val="FFFFFF"/>
              </a:solidFill>
            </a:endParaRPr>
          </a:p>
          <a:p>
            <a:r>
              <a:rPr lang="es-ES" sz="2400" dirty="0" smtClean="0">
                <a:solidFill>
                  <a:srgbClr val="FFFFFF"/>
                </a:solidFill>
              </a:rPr>
              <a:t>«La </a:t>
            </a:r>
            <a:r>
              <a:rPr lang="es-ES" sz="2400" dirty="0">
                <a:solidFill>
                  <a:srgbClr val="FFFFFF"/>
                </a:solidFill>
              </a:rPr>
              <a:t>producción de  cacao en México está concentrada en los estados de Tabasco y Chiapas, en 83 mil 350 hectáreas, esta cantidad es muy pequeña para poder satisfacer las necesidades del ramo por lo que es necesario importar miles de toneladas de cacao pagando altos aranceles</a:t>
            </a:r>
            <a:r>
              <a:rPr lang="es-ES" sz="2400" dirty="0" smtClean="0">
                <a:solidFill>
                  <a:srgbClr val="FFFFFF"/>
                </a:solidFill>
              </a:rPr>
              <a:t>.»</a:t>
            </a:r>
          </a:p>
          <a:p>
            <a:endParaRPr lang="es-ES" dirty="0">
              <a:solidFill>
                <a:srgbClr val="FFFFFF"/>
              </a:solidFill>
            </a:endParaRPr>
          </a:p>
          <a:p>
            <a:pPr marL="0" indent="0" algn="r">
              <a:buNone/>
            </a:pPr>
            <a:r>
              <a:rPr lang="es-ES" dirty="0" smtClean="0">
                <a:solidFill>
                  <a:srgbClr val="FFFFFF"/>
                </a:solidFill>
              </a:rPr>
              <a:t>Testimonio : Asociación Nacional de Cacaoteros en México</a:t>
            </a:r>
            <a:endParaRPr lang="es-MX" dirty="0">
              <a:solidFill>
                <a:srgbClr val="FFFFFF"/>
              </a:solidFill>
            </a:endParaRPr>
          </a:p>
          <a:p>
            <a:pPr marL="3657600" lvl="8" indent="0">
              <a:buNone/>
            </a:pPr>
            <a:r>
              <a:rPr lang="es-MX" dirty="0">
                <a:solidFill>
                  <a:srgbClr val="FFFFFF"/>
                </a:solidFill>
              </a:rPr>
              <a:t>	</a:t>
            </a:r>
            <a:r>
              <a:rPr lang="es-MX" dirty="0" smtClean="0">
                <a:solidFill>
                  <a:srgbClr val="FFFFFF"/>
                </a:solidFill>
              </a:rPr>
              <a:t>	Dr.</a:t>
            </a:r>
            <a:endParaRPr lang="es-MX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97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106690"/>
          </a:xfrm>
        </p:spPr>
        <p:txBody>
          <a:bodyPr/>
          <a:lstStyle/>
          <a:p>
            <a:r>
              <a:rPr lang="es-MX" cap="none" dirty="0" smtClean="0">
                <a:latin typeface="Arial "/>
              </a:rPr>
              <a:t>IMPULSAR Y MEJORAR</a:t>
            </a:r>
            <a:r>
              <a:rPr lang="es-MX" cap="none" dirty="0" smtClean="0">
                <a:solidFill>
                  <a:schemeClr val="tx2"/>
                </a:solidFill>
                <a:latin typeface="Arial "/>
              </a:rPr>
              <a:t> LA COMPETITIVIDAD</a:t>
            </a:r>
            <a:br>
              <a:rPr lang="es-MX" cap="none" dirty="0" smtClean="0">
                <a:solidFill>
                  <a:schemeClr val="tx2"/>
                </a:solidFill>
                <a:latin typeface="Arial "/>
              </a:rPr>
            </a:br>
            <a:r>
              <a:rPr lang="es-MX" cap="none" dirty="0">
                <a:latin typeface="Arial "/>
              </a:rPr>
              <a:t/>
            </a:r>
            <a:br>
              <a:rPr lang="es-MX" cap="none" dirty="0">
                <a:latin typeface="Arial "/>
              </a:rPr>
            </a:br>
            <a:r>
              <a:rPr lang="es-MX" cap="none" dirty="0" smtClean="0">
                <a:latin typeface="Arial "/>
              </a:rPr>
              <a:t>- Promover la renovación de cacaotales viejos, utilizando materiales mejorados.</a:t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>- Adopción  de practicas culturales mejoradas.</a:t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>- Cosecha del fruto en su punto optimo de madurez y el manejo adecuado pos cosecha.</a:t>
            </a:r>
            <a:br>
              <a:rPr lang="es-MX" cap="none" dirty="0" smtClean="0">
                <a:latin typeface="Arial "/>
              </a:rPr>
            </a:br>
            <a:endParaRPr lang="es-MX" cap="none" dirty="0">
              <a:latin typeface="Arial "/>
            </a:endParaRPr>
          </a:p>
        </p:txBody>
      </p:sp>
    </p:spTree>
    <p:extLst>
      <p:ext uri="{BB962C8B-B14F-4D97-AF65-F5344CB8AC3E}">
        <p14:creationId xmlns:p14="http://schemas.microsoft.com/office/powerpoint/2010/main" val="97684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250706"/>
          </a:xfrm>
        </p:spPr>
        <p:txBody>
          <a:bodyPr/>
          <a:lstStyle/>
          <a:p>
            <a:r>
              <a:rPr lang="es-MX" cap="none" dirty="0" smtClean="0">
                <a:latin typeface="Arial "/>
              </a:rPr>
              <a:t>RGANIZACIONES QUE APOYAN AL </a:t>
            </a:r>
            <a:r>
              <a:rPr lang="es-MX" cap="none" dirty="0" smtClean="0">
                <a:solidFill>
                  <a:schemeClr val="tx2"/>
                </a:solidFill>
                <a:latin typeface="Arial "/>
              </a:rPr>
              <a:t>SECTOR CHOCOLATERO:</a:t>
            </a:r>
            <a:br>
              <a:rPr lang="es-MX" cap="none" dirty="0" smtClean="0">
                <a:solidFill>
                  <a:schemeClr val="tx2"/>
                </a:solidFill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>
                <a:latin typeface="Arial "/>
              </a:rPr>
              <a:t/>
            </a:r>
            <a:br>
              <a:rPr lang="es-MX" cap="none" dirty="0">
                <a:latin typeface="Arial "/>
              </a:rPr>
            </a:br>
            <a:endParaRPr lang="es-MX" cap="none" dirty="0">
              <a:latin typeface="Arial "/>
            </a:endParaRPr>
          </a:p>
        </p:txBody>
      </p:sp>
      <p:pic>
        <p:nvPicPr>
          <p:cNvPr id="3" name="Picture 61" descr="http://www.fcenlucha.com/images/thumbs/0000298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09634"/>
            <a:ext cx="3308985" cy="220599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6" name="Picture 2" descr="http://1.bp.blogspot.com/_x0dILAwd7qA/TKzu-p0wLdI/AAAAAAAAAO8/oOeB2C-jEcM/s1600/fair+trade+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871475"/>
            <a:ext cx="3171825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106690"/>
          </a:xfrm>
        </p:spPr>
        <p:txBody>
          <a:bodyPr/>
          <a:lstStyle/>
          <a:p>
            <a:r>
              <a:rPr lang="es-MX" cap="none" dirty="0" smtClean="0">
                <a:latin typeface="Arial "/>
              </a:rPr>
              <a:t>PROPUESTAS </a:t>
            </a:r>
            <a:r>
              <a:rPr lang="es-MX" cap="none" dirty="0" smtClean="0">
                <a:solidFill>
                  <a:schemeClr val="tx2"/>
                </a:solidFill>
                <a:latin typeface="Arial "/>
              </a:rPr>
              <a:t>INTEGRALES:</a:t>
            </a: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>- El Gobierno Federal ha impulsado la industria con créditos para la implementación de una tecnología que solvente la producción de esta semilla.</a:t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>- Promover la cooperación internacional en la economía mundial del cacao.</a:t>
            </a:r>
            <a:br>
              <a:rPr lang="es-MX" cap="none" dirty="0" smtClean="0">
                <a:latin typeface="Arial "/>
              </a:rPr>
            </a:br>
            <a:r>
              <a:rPr lang="es-MX" cap="none" dirty="0">
                <a:latin typeface="Arial "/>
              </a:rPr>
              <a:t/>
            </a:r>
            <a:br>
              <a:rPr lang="es-MX" cap="none" dirty="0">
                <a:latin typeface="Arial "/>
              </a:rPr>
            </a:br>
            <a:r>
              <a:rPr lang="es-MX" cap="none" dirty="0" smtClean="0">
                <a:latin typeface="Arial "/>
              </a:rPr>
              <a:t>- Procurar obtener precios justos que aseguren un rendimiento económico.</a:t>
            </a:r>
            <a:endParaRPr lang="es-MX" cap="none" dirty="0">
              <a:latin typeface="Arial "/>
            </a:endParaRPr>
          </a:p>
        </p:txBody>
      </p:sp>
    </p:spTree>
    <p:extLst>
      <p:ext uri="{BB962C8B-B14F-4D97-AF65-F5344CB8AC3E}">
        <p14:creationId xmlns:p14="http://schemas.microsoft.com/office/powerpoint/2010/main" val="355072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325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sz="6000" dirty="0" smtClean="0">
                <a:solidFill>
                  <a:srgbClr val="FFFFFF"/>
                </a:solidFill>
                <a:latin typeface="+mn-lt"/>
              </a:rPr>
              <a:t>Posibles Soluc</a:t>
            </a:r>
            <a:r>
              <a:rPr lang="es-MX" sz="6000" dirty="0" smtClean="0">
                <a:solidFill>
                  <a:schemeClr val="tx2"/>
                </a:solidFill>
                <a:latin typeface="+mn-lt"/>
              </a:rPr>
              <a:t>iones…</a:t>
            </a:r>
            <a:endParaRPr lang="es-MX" sz="60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412776"/>
            <a:ext cx="8229600" cy="5292824"/>
          </a:xfrm>
        </p:spPr>
        <p:txBody>
          <a:bodyPr/>
          <a:lstStyle/>
          <a:p>
            <a:r>
              <a:rPr lang="es-ES" sz="3600" dirty="0">
                <a:solidFill>
                  <a:srgbClr val="FFFFFF"/>
                </a:solidFill>
              </a:rPr>
              <a:t>C</a:t>
            </a:r>
            <a:r>
              <a:rPr lang="es-ES" sz="3600" dirty="0" smtClean="0">
                <a:solidFill>
                  <a:srgbClr val="FFFFFF"/>
                </a:solidFill>
              </a:rPr>
              <a:t>omprender  </a:t>
            </a:r>
            <a:r>
              <a:rPr lang="es-ES" sz="3600" dirty="0">
                <a:solidFill>
                  <a:srgbClr val="FFFFFF"/>
                </a:solidFill>
              </a:rPr>
              <a:t>y establecer nuevos procesos que sean estratégicos y que nos permitan establecer una mejora continua en dicho ramo, y así poder posicionar dicho ramo a nivel mundial</a:t>
            </a:r>
            <a:r>
              <a:rPr lang="es-ES" sz="3600" dirty="0" smtClean="0">
                <a:solidFill>
                  <a:srgbClr val="FFFFFF"/>
                </a:solidFill>
              </a:rPr>
              <a:t>.</a:t>
            </a:r>
            <a:endParaRPr lang="es-MX" sz="3600" dirty="0">
              <a:solidFill>
                <a:srgbClr val="FFFFFF"/>
              </a:solidFill>
            </a:endParaRPr>
          </a:p>
          <a:p>
            <a:r>
              <a:rPr lang="es-ES" sz="3600" dirty="0">
                <a:solidFill>
                  <a:srgbClr val="FFFFFF"/>
                </a:solidFill>
              </a:rPr>
              <a:t>I</a:t>
            </a:r>
            <a:r>
              <a:rPr lang="es-ES" sz="3600" dirty="0" smtClean="0">
                <a:solidFill>
                  <a:srgbClr val="FFFFFF"/>
                </a:solidFill>
              </a:rPr>
              <a:t>nnovación en </a:t>
            </a:r>
            <a:r>
              <a:rPr lang="es-ES" sz="3600" dirty="0">
                <a:solidFill>
                  <a:srgbClr val="FFFFFF"/>
                </a:solidFill>
              </a:rPr>
              <a:t>calidad </a:t>
            </a:r>
            <a:endParaRPr lang="es-ES" sz="3600" dirty="0" smtClean="0">
              <a:solidFill>
                <a:srgbClr val="FFFFFF"/>
              </a:solidFill>
            </a:endParaRPr>
          </a:p>
          <a:p>
            <a:r>
              <a:rPr lang="es-ES" sz="3600" dirty="0" smtClean="0">
                <a:solidFill>
                  <a:srgbClr val="FFFFFF"/>
                </a:solidFill>
              </a:rPr>
              <a:t>Innovación tecnológica</a:t>
            </a:r>
          </a:p>
          <a:p>
            <a:pPr marL="0" indent="0">
              <a:buNone/>
            </a:pPr>
            <a:r>
              <a:rPr lang="es-ES" sz="3200" dirty="0" smtClean="0">
                <a:solidFill>
                  <a:srgbClr val="FFFFFF"/>
                </a:solidFill>
              </a:rPr>
              <a:t> </a:t>
            </a:r>
            <a:endParaRPr lang="es-MX" dirty="0"/>
          </a:p>
        </p:txBody>
      </p:sp>
      <p:pic>
        <p:nvPicPr>
          <p:cNvPr id="4098" name="Picture 2" descr="http://www.pulpadecacao.com/wp-content/uploads/2011/11/choco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671136"/>
            <a:ext cx="3169101" cy="238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67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322714"/>
          </a:xfrm>
        </p:spPr>
        <p:txBody>
          <a:bodyPr/>
          <a:lstStyle/>
          <a:p>
            <a:r>
              <a:rPr lang="es-MX" cap="none" dirty="0" smtClean="0">
                <a:latin typeface="Arial "/>
              </a:rPr>
              <a:t>CONCL</a:t>
            </a:r>
            <a:r>
              <a:rPr lang="es-MX" cap="none" dirty="0" smtClean="0">
                <a:solidFill>
                  <a:schemeClr val="tx2"/>
                </a:solidFill>
                <a:latin typeface="Arial "/>
              </a:rPr>
              <a:t>USIÓN:</a:t>
            </a: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>México tiene grandes posibilidades de mejorar la industria del cacao, apoyándose en la posibilidad de restructurar la estrategia y colocar los apoyos que se requieren en el área en que se necesitan y aumentar la producción a nivel demanda y oferta y no establecer precios artesanales.</a:t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>
                <a:latin typeface="Arial "/>
              </a:rPr>
              <a:t/>
            </a:r>
            <a:br>
              <a:rPr lang="es-MX" cap="none" dirty="0">
                <a:latin typeface="Arial "/>
              </a:rPr>
            </a:br>
            <a:endParaRPr lang="es-MX" cap="none" dirty="0">
              <a:latin typeface="Arial "/>
            </a:endParaRPr>
          </a:p>
        </p:txBody>
      </p:sp>
    </p:spTree>
    <p:extLst>
      <p:ext uri="{BB962C8B-B14F-4D97-AF65-F5344CB8AC3E}">
        <p14:creationId xmlns:p14="http://schemas.microsoft.com/office/powerpoint/2010/main" val="164099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ice2012.com/media/imagenes/2cf30a307580516ddef38e005261ab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52" y="1698874"/>
            <a:ext cx="2552896" cy="1713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11560" y="0"/>
            <a:ext cx="7772400" cy="1500187"/>
          </a:xfrm>
        </p:spPr>
        <p:txBody>
          <a:bodyPr>
            <a:normAutofit/>
          </a:bodyPr>
          <a:lstStyle/>
          <a:p>
            <a:r>
              <a:rPr lang="es-MX" sz="5400" dirty="0" smtClean="0">
                <a:solidFill>
                  <a:srgbClr val="FFFFFF"/>
                </a:solidFill>
              </a:rPr>
              <a:t>    Y EL CACAO </a:t>
            </a:r>
            <a:r>
              <a:rPr lang="es-MX" sz="5400" dirty="0" smtClean="0"/>
              <a:t>NACIO EN…</a:t>
            </a:r>
            <a:endParaRPr lang="es-MX" sz="54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3419872" y="1772816"/>
            <a:ext cx="1971788" cy="4752528"/>
            <a:chOff x="3419872" y="1772816"/>
            <a:chExt cx="1971788" cy="475252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4355976" y="1772816"/>
              <a:ext cx="72008" cy="4752528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3707904" y="2303108"/>
              <a:ext cx="64807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4391980" y="2596663"/>
              <a:ext cx="64807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4447295" y="5229200"/>
              <a:ext cx="64807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3743908" y="4509120"/>
              <a:ext cx="64807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3743908" y="3217508"/>
              <a:ext cx="64807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3779912" y="5949280"/>
              <a:ext cx="64807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4427984" y="3933056"/>
              <a:ext cx="64807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lowchart: Connector 8"/>
            <p:cNvSpPr/>
            <p:nvPr/>
          </p:nvSpPr>
          <p:spPr>
            <a:xfrm>
              <a:off x="3419872" y="2107991"/>
              <a:ext cx="360040" cy="390233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Flowchart: Connector 16"/>
            <p:cNvSpPr/>
            <p:nvPr/>
          </p:nvSpPr>
          <p:spPr>
            <a:xfrm>
              <a:off x="5031620" y="3768866"/>
              <a:ext cx="360040" cy="390233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" name="Flowchart: Connector 17"/>
            <p:cNvSpPr/>
            <p:nvPr/>
          </p:nvSpPr>
          <p:spPr>
            <a:xfrm>
              <a:off x="3419872" y="3022391"/>
              <a:ext cx="360040" cy="390233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" name="Flowchart: Connector 18"/>
            <p:cNvSpPr/>
            <p:nvPr/>
          </p:nvSpPr>
          <p:spPr>
            <a:xfrm>
              <a:off x="5031620" y="2370074"/>
              <a:ext cx="360040" cy="390233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" name="Flowchart: Connector 19"/>
            <p:cNvSpPr/>
            <p:nvPr/>
          </p:nvSpPr>
          <p:spPr>
            <a:xfrm>
              <a:off x="5009231" y="5034083"/>
              <a:ext cx="360040" cy="390233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" name="Flowchart: Connector 20"/>
            <p:cNvSpPr/>
            <p:nvPr/>
          </p:nvSpPr>
          <p:spPr>
            <a:xfrm>
              <a:off x="3490584" y="4327445"/>
              <a:ext cx="360040" cy="390233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" name="Flowchart: Connector 21"/>
            <p:cNvSpPr/>
            <p:nvPr/>
          </p:nvSpPr>
          <p:spPr>
            <a:xfrm>
              <a:off x="3491880" y="5754163"/>
              <a:ext cx="360040" cy="390233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1028" name="Picture 4" descr="http://www.confiteriamarques.com/upload/filemanager/image/Fotos%20Web%20Categor%C3%ADas%20principales/Referencia%20cacao/cacao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807" y="2690716"/>
            <a:ext cx="2626189" cy="19696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 descr="http://4.bp.blogspot.com/-XEtImzCZbto/T1YDlA4QRfI/AAAAAAAAAIc/m1BTnrzRgcU/s1600/Chocolate-chocolate-27905800-960-85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65104"/>
            <a:ext cx="2409993" cy="21438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6" name="TextBox 15"/>
          <p:cNvSpPr txBox="1"/>
          <p:nvPr/>
        </p:nvSpPr>
        <p:spPr>
          <a:xfrm>
            <a:off x="4427984" y="1920321"/>
            <a:ext cx="2692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FFFF"/>
                </a:solidFill>
              </a:rPr>
              <a:t>Siglo IV a.c </a:t>
            </a:r>
            <a:endParaRPr lang="es-MX" b="1" dirty="0">
              <a:solidFill>
                <a:srgbClr val="FFFF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83900" y="5312241"/>
            <a:ext cx="2692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FFFF"/>
                </a:solidFill>
              </a:rPr>
              <a:t>Siglo XIX </a:t>
            </a:r>
            <a:endParaRPr lang="es-MX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79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rgbClr val="FFFFFF"/>
                </a:solidFill>
              </a:rPr>
              <a:t>Referencias</a:t>
            </a:r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1484784"/>
            <a:ext cx="8229600" cy="5184576"/>
          </a:xfrm>
        </p:spPr>
        <p:txBody>
          <a:bodyPr>
            <a:normAutofit/>
          </a:bodyPr>
          <a:lstStyle/>
          <a:p>
            <a:pPr lvl="1"/>
            <a:r>
              <a:rPr lang="es-MX" dirty="0" smtClean="0">
                <a:solidFill>
                  <a:srgbClr val="FFFFFF"/>
                </a:solidFill>
              </a:rPr>
              <a:t>Entrevista a cargo del Dr. Ricardo</a:t>
            </a:r>
          </a:p>
          <a:p>
            <a:pPr marL="457200" lvl="1" indent="0">
              <a:buNone/>
            </a:pPr>
            <a:r>
              <a:rPr lang="es-MX" dirty="0" smtClean="0">
                <a:solidFill>
                  <a:srgbClr val="FFFFFF"/>
                </a:solidFill>
              </a:rPr>
              <a:t>      </a:t>
            </a:r>
            <a:r>
              <a:rPr lang="es-MX" dirty="0" smtClean="0">
                <a:solidFill>
                  <a:srgbClr val="FFFFFF"/>
                </a:solidFill>
              </a:rPr>
              <a:t>Asociación </a:t>
            </a:r>
            <a:r>
              <a:rPr lang="es-MX" dirty="0" smtClean="0">
                <a:solidFill>
                  <a:srgbClr val="FFFFFF"/>
                </a:solidFill>
              </a:rPr>
              <a:t>Nacional de Cacaoteros en México.</a:t>
            </a:r>
          </a:p>
          <a:p>
            <a:pPr lvl="1"/>
            <a:endParaRPr lang="es-MX" dirty="0" smtClean="0">
              <a:solidFill>
                <a:srgbClr val="FFFFFF"/>
              </a:solidFill>
            </a:endParaRPr>
          </a:p>
          <a:p>
            <a:pPr lvl="1"/>
            <a:r>
              <a:rPr lang="es-MX" dirty="0" smtClean="0">
                <a:solidFill>
                  <a:srgbClr val="FFFFFF"/>
                </a:solidFill>
              </a:rPr>
              <a:t>Departamento </a:t>
            </a:r>
            <a:r>
              <a:rPr lang="es-MX" dirty="0" smtClean="0">
                <a:solidFill>
                  <a:srgbClr val="FFFFFF"/>
                </a:solidFill>
              </a:rPr>
              <a:t>Económico </a:t>
            </a:r>
            <a:r>
              <a:rPr lang="es-MX" dirty="0" smtClean="0">
                <a:solidFill>
                  <a:srgbClr val="FFFFFF"/>
                </a:solidFill>
              </a:rPr>
              <a:t>y Social. </a:t>
            </a:r>
            <a:r>
              <a:rPr lang="es-MX" dirty="0">
                <a:solidFill>
                  <a:srgbClr val="FFFFFF"/>
                </a:solidFill>
              </a:rPr>
              <a:t>(s.f</a:t>
            </a:r>
            <a:r>
              <a:rPr lang="es-MX" dirty="0" smtClean="0">
                <a:solidFill>
                  <a:srgbClr val="FFFFFF"/>
                </a:solidFill>
              </a:rPr>
              <a:t>) Deposito de Documentos de la FAO:CACAO México D,F : FAO. </a:t>
            </a:r>
            <a:r>
              <a:rPr lang="es-MX" dirty="0">
                <a:hlinkClick r:id="rId2"/>
              </a:rPr>
              <a:t>http://</a:t>
            </a:r>
            <a:r>
              <a:rPr lang="es-MX" dirty="0" smtClean="0">
                <a:hlinkClick r:id="rId2"/>
              </a:rPr>
              <a:t>www.fao.org/docrep/007/y5143s/y5143s0w.htm</a:t>
            </a:r>
            <a:endParaRPr lang="es-MX" dirty="0" smtClean="0"/>
          </a:p>
          <a:p>
            <a:pPr lvl="1"/>
            <a:endParaRPr lang="es-MX" dirty="0" smtClean="0">
              <a:solidFill>
                <a:srgbClr val="FFFFFF"/>
              </a:solidFill>
              <a:hlinkClick r:id="rId3"/>
            </a:endParaRPr>
          </a:p>
          <a:p>
            <a:pPr lvl="1"/>
            <a:r>
              <a:rPr lang="es-MX" dirty="0" smtClean="0">
                <a:solidFill>
                  <a:srgbClr val="FFFFFF"/>
                </a:solidFill>
              </a:rPr>
              <a:t>Seegne (s.f</a:t>
            </a:r>
            <a:r>
              <a:rPr lang="es-MX" dirty="0">
                <a:solidFill>
                  <a:srgbClr val="FFFFFF"/>
                </a:solidFill>
              </a:rPr>
              <a:t>) </a:t>
            </a:r>
            <a:r>
              <a:rPr lang="es-MX" dirty="0" smtClean="0">
                <a:solidFill>
                  <a:srgbClr val="FFFFFF"/>
                </a:solidFill>
              </a:rPr>
              <a:t>Group Hipocamp . Francia, Paris: </a:t>
            </a:r>
            <a:r>
              <a:rPr lang="es-MX" dirty="0">
                <a:solidFill>
                  <a:srgbClr val="FFFFFF"/>
                </a:solidFill>
              </a:rPr>
              <a:t>FAO.</a:t>
            </a:r>
            <a:endParaRPr lang="es-MX" dirty="0" smtClean="0">
              <a:solidFill>
                <a:srgbClr val="FFFFFF"/>
              </a:solidFill>
              <a:hlinkClick r:id="rId3"/>
            </a:endParaRPr>
          </a:p>
          <a:p>
            <a:pPr lvl="1"/>
            <a:r>
              <a:rPr lang="es-MX" dirty="0" smtClean="0">
                <a:hlinkClick r:id="rId3"/>
              </a:rPr>
              <a:t>http</a:t>
            </a:r>
            <a:r>
              <a:rPr lang="es-MX" dirty="0">
                <a:hlinkClick r:id="rId3"/>
              </a:rPr>
              <a:t>://</a:t>
            </a:r>
            <a:r>
              <a:rPr lang="es-MX" dirty="0" smtClean="0">
                <a:hlinkClick r:id="rId3"/>
              </a:rPr>
              <a:t>www.zchocolat.com/z34/chocolate/chocolate/historia-del-chocolate.asp</a:t>
            </a:r>
            <a:endParaRPr lang="es-MX" dirty="0" smtClean="0"/>
          </a:p>
          <a:p>
            <a:pPr lvl="1"/>
            <a:endParaRPr lang="es-MX" dirty="0" smtClean="0"/>
          </a:p>
          <a:p>
            <a:pPr lvl="1"/>
            <a:r>
              <a:rPr lang="es-MX" dirty="0" smtClean="0">
                <a:solidFill>
                  <a:srgbClr val="FFFFFF"/>
                </a:solidFill>
              </a:rPr>
              <a:t>Padilla, L. (2011) </a:t>
            </a:r>
            <a:r>
              <a:rPr lang="es-MX" dirty="0">
                <a:solidFill>
                  <a:srgbClr val="FFFFFF"/>
                </a:solidFill>
              </a:rPr>
              <a:t>Chocolate, amarga realidad; Dulce para el que lo </a:t>
            </a:r>
            <a:r>
              <a:rPr lang="es-MX" dirty="0" smtClean="0">
                <a:solidFill>
                  <a:srgbClr val="FFFFFF"/>
                </a:solidFill>
              </a:rPr>
              <a:t>come. México DF : CRONICA .com.mx</a:t>
            </a:r>
          </a:p>
          <a:p>
            <a:pPr lvl="1"/>
            <a:r>
              <a:rPr lang="es-MX" dirty="0">
                <a:hlinkClick r:id="rId4"/>
              </a:rPr>
              <a:t>http://</a:t>
            </a:r>
            <a:r>
              <a:rPr lang="es-MX" dirty="0" smtClean="0">
                <a:hlinkClick r:id="rId4"/>
              </a:rPr>
              <a:t>www.cronica.com.mx/nota.php?id_nota=167280</a:t>
            </a:r>
            <a:endParaRPr lang="es-MX" dirty="0" smtClean="0"/>
          </a:p>
          <a:p>
            <a:pPr lvl="1"/>
            <a:endParaRPr lang="es-MX" dirty="0" smtClean="0">
              <a:solidFill>
                <a:srgbClr val="FFFFFF"/>
              </a:solidFill>
            </a:endParaRPr>
          </a:p>
          <a:p>
            <a:pPr marL="457200" lvl="1" indent="0">
              <a:buNone/>
            </a:pPr>
            <a:endParaRPr lang="es-MX" dirty="0">
              <a:solidFill>
                <a:srgbClr val="FFFFFF"/>
              </a:solidFill>
            </a:endParaRPr>
          </a:p>
          <a:p>
            <a:pPr marL="457200" lvl="1" indent="0">
              <a:buNone/>
            </a:pPr>
            <a:endParaRPr lang="es-MX" dirty="0">
              <a:solidFill>
                <a:srgbClr val="FFFFFF"/>
              </a:solidFill>
            </a:endParaRPr>
          </a:p>
        </p:txBody>
      </p:sp>
      <p:pic>
        <p:nvPicPr>
          <p:cNvPr id="5122" name="Picture 2" descr="http://www.pulpadecacao.com/wp-content/uploads/2011/11/chocolate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8200"/>
            <a:ext cx="1728191" cy="1182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6108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FFFF"/>
                </a:solidFill>
              </a:rPr>
              <a:t>Referencias</a:t>
            </a:r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0"/>
            <a:r>
              <a:rPr lang="en-US" u="sng" dirty="0">
                <a:hlinkClick r:id="rId2"/>
              </a:rPr>
              <a:t>http://www.tudiscovery.com/imagenes/galleries/curiosidades-del-chocolate/</a:t>
            </a:r>
            <a:endParaRPr lang="es-MX" dirty="0"/>
          </a:p>
          <a:p>
            <a:pPr lvl="0"/>
            <a:r>
              <a:rPr lang="en-US" u="sng" dirty="0">
                <a:hlinkClick r:id="rId3"/>
              </a:rPr>
              <a:t>http://blogs.tudiscovery.com/noticias/2011/01/secuencian-los-genomas-del-chocolate.html</a:t>
            </a:r>
            <a:endParaRPr lang="es-MX" dirty="0"/>
          </a:p>
          <a:p>
            <a:pPr lvl="0"/>
            <a:r>
              <a:rPr lang="en-US" u="sng" dirty="0">
                <a:hlinkClick r:id="rId4"/>
              </a:rPr>
              <a:t>http://www.oem.com.mx/laprensa/notas/n1697288.htm</a:t>
            </a:r>
            <a:endParaRPr lang="es-MX" dirty="0"/>
          </a:p>
          <a:p>
            <a:r>
              <a:rPr lang="es-MX" dirty="0">
                <a:hlinkClick r:id="rId5"/>
              </a:rPr>
              <a:t>http://</a:t>
            </a:r>
            <a:r>
              <a:rPr lang="es-MX" dirty="0" smtClean="0">
                <a:hlinkClick r:id="rId5"/>
              </a:rPr>
              <a:t>www.encuentra.gob.mx/resultsAPF.html?q=cacao&amp;client=sagarpa</a:t>
            </a:r>
            <a:endParaRPr lang="es-MX" dirty="0" smtClean="0"/>
          </a:p>
          <a:p>
            <a:r>
              <a:rPr lang="es-MX" dirty="0">
                <a:hlinkClick r:id="rId6"/>
              </a:rPr>
              <a:t>http://</a:t>
            </a:r>
            <a:r>
              <a:rPr lang="es-MX" dirty="0" smtClean="0">
                <a:hlinkClick r:id="rId6"/>
              </a:rPr>
              <a:t>www.economia-snci.gob.mx/siavi4/fraccion.php</a:t>
            </a:r>
            <a:endParaRPr lang="es-MX" dirty="0" smtClean="0"/>
          </a:p>
          <a:p>
            <a:r>
              <a:rPr lang="es-MX" dirty="0">
                <a:hlinkClick r:id="rId7"/>
              </a:rPr>
              <a:t>http://</a:t>
            </a:r>
            <a:r>
              <a:rPr lang="es-MX" dirty="0" smtClean="0">
                <a:hlinkClick r:id="rId7"/>
              </a:rPr>
              <a:t>www.banxico.org.mx/estadisticas/index.html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8043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xocolatl.mex.tl/images/15131/letrero%20xocolatl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31"/>
          <a:stretch/>
        </p:blipFill>
        <p:spPr bwMode="auto">
          <a:xfrm rot="5400000">
            <a:off x="6247925" y="2477142"/>
            <a:ext cx="5091108" cy="70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8229600" cy="62646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sz="4000" dirty="0" smtClean="0">
                <a:solidFill>
                  <a:srgbClr val="FFFFFF"/>
                </a:solidFill>
              </a:rPr>
              <a:t>Según los mayas….</a:t>
            </a:r>
            <a:r>
              <a:rPr lang="es-MX" sz="40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s-MX" sz="4000" b="1" i="1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Cacahuaqucht</a:t>
            </a:r>
            <a:r>
              <a:rPr lang="es-MX" sz="4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”, </a:t>
            </a:r>
            <a:endParaRPr lang="es-MX" sz="40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s-MX" sz="3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Un árbol que pertenecía </a:t>
            </a:r>
            <a:r>
              <a:rPr lang="es-MX" sz="32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 los dioses y las vainas que crecían en su tronco eran un regalo </a:t>
            </a:r>
            <a:r>
              <a:rPr lang="es-MX" sz="3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de los dioses </a:t>
            </a:r>
            <a:r>
              <a:rPr lang="es-MX" sz="32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hacia los hombres</a:t>
            </a:r>
            <a:r>
              <a:rPr lang="es-MX" sz="3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es-MX" sz="32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MX" sz="4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Según los Aztecas…</a:t>
            </a:r>
            <a:r>
              <a:rPr lang="es-MX" sz="4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s-MX" sz="4000" b="1" i="1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techocolat</a:t>
            </a:r>
            <a:r>
              <a:rPr lang="es-MX" sz="4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” </a:t>
            </a:r>
            <a:endParaRPr lang="es-MX" sz="40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MX" sz="3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Se preparaban </a:t>
            </a:r>
            <a:r>
              <a:rPr lang="es-MX" sz="32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un brebaje amargo y concentrado </a:t>
            </a:r>
            <a:r>
              <a:rPr lang="es-MX" sz="3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reservado </a:t>
            </a:r>
            <a:r>
              <a:rPr lang="es-MX" sz="32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al emperador, a los nobles y a los guerreros.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/>
            </a:r>
            <a:br>
              <a:rPr lang="es-MX" sz="2800" dirty="0">
                <a:latin typeface="Arial" pitchFamily="34" charset="0"/>
                <a:cs typeface="Arial" pitchFamily="34" charset="0"/>
              </a:rPr>
            </a:br>
            <a:endParaRPr lang="es-MX" sz="40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MX" sz="40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40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</a:br>
            <a:endParaRPr lang="es-MX" sz="4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64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83095" y="389587"/>
            <a:ext cx="8208912" cy="490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PRESEN</a:t>
            </a:r>
            <a:r>
              <a:rPr lang="es-MX" sz="4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TACION:</a:t>
            </a:r>
            <a:r>
              <a:rPr lang="es-MX" sz="3000" dirty="0">
                <a:solidFill>
                  <a:schemeClr val="bg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3000" dirty="0">
                <a:solidFill>
                  <a:schemeClr val="bg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MX" sz="3000" dirty="0">
                <a:solidFill>
                  <a:schemeClr val="bg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Buscamos establecer un encuentro real y actual de la </a:t>
            </a:r>
            <a:r>
              <a:rPr lang="es-MX" sz="3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situación </a:t>
            </a:r>
            <a:r>
              <a:rPr lang="es-MX" sz="3000" dirty="0">
                <a:solidFill>
                  <a:schemeClr val="bg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del cacao mexicano dentro del mercado nacional e internacional y su desarrollo en el sector </a:t>
            </a:r>
            <a:r>
              <a:rPr lang="es-MX" sz="3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agrícola.</a:t>
            </a:r>
          </a:p>
          <a:p>
            <a:r>
              <a:rPr lang="es-MX" sz="3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Esta investigación debe poder sugerir a la industria cacaotera algunas medidas que mejoren las situaciones dentro y fuera del mercado.</a:t>
            </a:r>
          </a:p>
          <a:p>
            <a:endParaRPr lang="es-MX" sz="29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3 Imagen" descr="http://www.reporterosdelsur.com/diario/images/stories/2012/ENERO/CULTURA/18caca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09120"/>
            <a:ext cx="4081544" cy="2184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3719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860031" y="332656"/>
            <a:ext cx="3816425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4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3200" dirty="0" smtClean="0">
                <a:latin typeface="Arial" pitchFamily="34" charset="0"/>
                <a:cs typeface="Arial" pitchFamily="34" charset="0"/>
              </a:rPr>
              <a:t>¿ </a:t>
            </a:r>
            <a:r>
              <a:rPr lang="es-MX" sz="3200" dirty="0">
                <a:latin typeface="Arial" pitchFamily="34" charset="0"/>
                <a:cs typeface="Arial" pitchFamily="34" charset="0"/>
              </a:rPr>
              <a:t>Por que siendo el 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cacao parte </a:t>
            </a:r>
            <a:r>
              <a:rPr lang="es-MX" sz="3200" dirty="0">
                <a:latin typeface="Arial" pitchFamily="34" charset="0"/>
                <a:cs typeface="Arial" pitchFamily="34" charset="0"/>
              </a:rPr>
              <a:t>de nuestra economía, 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tiene </a:t>
            </a:r>
            <a:r>
              <a:rPr lang="es-MX" sz="3200" dirty="0">
                <a:latin typeface="Arial" pitchFamily="34" charset="0"/>
                <a:cs typeface="Arial" pitchFamily="34" charset="0"/>
              </a:rPr>
              <a:t>hoy en día un lugar 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deplorable </a:t>
            </a:r>
            <a:r>
              <a:rPr lang="es-MX" sz="3200" dirty="0">
                <a:latin typeface="Arial" pitchFamily="34" charset="0"/>
                <a:cs typeface="Arial" pitchFamily="34" charset="0"/>
              </a:rPr>
              <a:t>en el mercado a 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nivel </a:t>
            </a:r>
            <a:r>
              <a:rPr lang="es-MX" sz="3200" dirty="0">
                <a:latin typeface="Arial" pitchFamily="34" charset="0"/>
                <a:cs typeface="Arial" pitchFamily="34" charset="0"/>
              </a:rPr>
              <a:t>nacional y peor aun en el mercado 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internacional</a:t>
            </a:r>
            <a:r>
              <a:rPr lang="es-MX" sz="3200" dirty="0">
                <a:latin typeface="Arial" pitchFamily="34" charset="0"/>
                <a:cs typeface="Arial" pitchFamily="34" charset="0"/>
              </a:rPr>
              <a:t>?</a:t>
            </a:r>
            <a:br>
              <a:rPr lang="es-MX" sz="3200" dirty="0">
                <a:latin typeface="Arial" pitchFamily="34" charset="0"/>
                <a:cs typeface="Arial" pitchFamily="34" charset="0"/>
              </a:rPr>
            </a:br>
            <a:r>
              <a:rPr lang="es-MX" sz="3200" dirty="0">
                <a:latin typeface="Arial" pitchFamily="34" charset="0"/>
                <a:cs typeface="Arial" pitchFamily="34" charset="0"/>
              </a:rPr>
              <a:t/>
            </a:r>
            <a:br>
              <a:rPr lang="es-MX" sz="3200" dirty="0">
                <a:latin typeface="Arial" pitchFamily="34" charset="0"/>
                <a:cs typeface="Arial" pitchFamily="34" charset="0"/>
              </a:rPr>
            </a:br>
            <a:endParaRPr lang="es-MX" sz="3200" dirty="0"/>
          </a:p>
        </p:txBody>
      </p:sp>
      <p:pic>
        <p:nvPicPr>
          <p:cNvPr id="3" name="2 Imagen" descr="http://t3.gstatic.com/images?q=tbn:ANd9GcTG84RuyRkio93LBa5XSImO55HQTEemWK62dP9IwPMUSjzhRAZ_fBNFSUAu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80" y="620688"/>
            <a:ext cx="4116420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0135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034682"/>
          </a:xfrm>
        </p:spPr>
        <p:txBody>
          <a:bodyPr/>
          <a:lstStyle/>
          <a:p>
            <a:r>
              <a:rPr lang="es-MX" cap="none" dirty="0" smtClean="0">
                <a:latin typeface="Arial "/>
              </a:rPr>
              <a:t>El problema constante es que el cacao mexicano ha dejado de ser competitivo a nivel mundial y nacional en el estricto aspecto industrial del chocolate.</a:t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>-¿Cuál es el proceso productivo mas eficaz para el desarrollo de la industria?</a:t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>-¿Cuál es la tecnología que hace falta para hacer crecer la industria cacaotera y cual debería ser su uso?</a:t>
            </a:r>
            <a:br>
              <a:rPr lang="es-MX" cap="none" dirty="0" smtClean="0">
                <a:latin typeface="Arial "/>
              </a:rPr>
            </a:br>
            <a:endParaRPr lang="es-MX" cap="none" dirty="0">
              <a:latin typeface="Arial "/>
            </a:endParaRPr>
          </a:p>
        </p:txBody>
      </p:sp>
    </p:spTree>
    <p:extLst>
      <p:ext uri="{BB962C8B-B14F-4D97-AF65-F5344CB8AC3E}">
        <p14:creationId xmlns:p14="http://schemas.microsoft.com/office/powerpoint/2010/main" val="234265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sz="8000" dirty="0" smtClean="0">
                <a:solidFill>
                  <a:srgbClr val="FFFFFF"/>
                </a:solidFill>
              </a:rPr>
              <a:t>Y se </a:t>
            </a:r>
            <a:r>
              <a:rPr lang="es-MX" sz="8000" dirty="0" smtClean="0">
                <a:solidFill>
                  <a:schemeClr val="tx2"/>
                </a:solidFill>
              </a:rPr>
              <a:t>produce…</a:t>
            </a:r>
            <a:endParaRPr lang="es-MX" sz="80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1916832"/>
            <a:ext cx="8229600" cy="4267200"/>
          </a:xfrm>
        </p:spPr>
        <p:txBody>
          <a:bodyPr/>
          <a:lstStyle/>
          <a:p>
            <a:pPr marL="0" indent="0" algn="ctr">
              <a:buNone/>
            </a:pPr>
            <a:r>
              <a:rPr lang="es-MX" sz="32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El chocolate </a:t>
            </a:r>
            <a:r>
              <a:rPr lang="es-MX" sz="3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es </a:t>
            </a:r>
            <a:r>
              <a:rPr lang="es-MX" sz="32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el alimento que se obtiene mezclando azúcar con dos productos </a:t>
            </a:r>
            <a:r>
              <a:rPr lang="es-MX" sz="3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es-MX" sz="32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las </a:t>
            </a:r>
            <a:r>
              <a:rPr lang="es-MX" sz="3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semillas: </a:t>
            </a:r>
            <a:r>
              <a:rPr lang="es-MX" sz="32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una materia sólida (la pasta de cacao) y una materia grasa (la manteca de cacao).</a:t>
            </a:r>
            <a:r>
              <a:rPr lang="es-MX" sz="3200" dirty="0">
                <a:solidFill>
                  <a:srgbClr val="FFFFFF"/>
                </a:solidFill>
              </a:rPr>
              <a:t/>
            </a:r>
            <a:br>
              <a:rPr lang="es-MX" sz="3200" dirty="0">
                <a:solidFill>
                  <a:srgbClr val="FFFFFF"/>
                </a:solidFill>
              </a:rPr>
            </a:br>
            <a:endParaRPr lang="es-MX" sz="3200" dirty="0">
              <a:solidFill>
                <a:srgbClr val="FFFFFF"/>
              </a:solidFill>
            </a:endParaRPr>
          </a:p>
        </p:txBody>
      </p:sp>
      <p:pic>
        <p:nvPicPr>
          <p:cNvPr id="2050" name="Picture 2" descr="http://plantamedicinales.net/wp-content/6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293096"/>
            <a:ext cx="3161657" cy="2270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526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367606"/>
            <a:ext cx="8229600" cy="3997498"/>
          </a:xfrm>
        </p:spPr>
        <p:txBody>
          <a:bodyPr>
            <a:normAutofit fontScale="90000"/>
          </a:bodyPr>
          <a:lstStyle/>
          <a:p>
            <a:r>
              <a:rPr lang="es-MX" sz="4400" cap="none" dirty="0" smtClean="0">
                <a:latin typeface="Arial "/>
              </a:rPr>
              <a:t/>
            </a:r>
            <a:br>
              <a:rPr lang="es-MX" sz="4400" cap="none" dirty="0" smtClean="0">
                <a:latin typeface="Arial "/>
              </a:rPr>
            </a:br>
            <a:r>
              <a:rPr lang="es-MX" sz="4400" cap="none" dirty="0" smtClean="0">
                <a:latin typeface="Arial "/>
              </a:rPr>
              <a:t>PROBLEMAS QUE </a:t>
            </a:r>
            <a:r>
              <a:rPr lang="es-MX" sz="4400" cap="none" dirty="0" smtClean="0">
                <a:solidFill>
                  <a:schemeClr val="tx2"/>
                </a:solidFill>
                <a:latin typeface="Arial "/>
              </a:rPr>
              <a:t>MÉXICO ENFRENTA: </a:t>
            </a: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/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>- México </a:t>
            </a:r>
            <a:r>
              <a:rPr lang="es-MX" cap="none" dirty="0" smtClean="0">
                <a:latin typeface="Arial "/>
              </a:rPr>
              <a:t>importa materia prima a causa de la baja producción.</a:t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>- México cuenta con 83,350 hectáreas de producción.</a:t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>- México cuenta con cosechas propias de cacao.</a:t>
            </a:r>
            <a:br>
              <a:rPr lang="es-MX" cap="none" dirty="0" smtClean="0">
                <a:latin typeface="Arial "/>
              </a:rPr>
            </a:br>
            <a:r>
              <a:rPr lang="es-MX" cap="none" dirty="0" smtClean="0">
                <a:latin typeface="Arial "/>
              </a:rPr>
              <a:t>- Importación del cacao mexicano es limitada.</a:t>
            </a:r>
            <a:endParaRPr lang="es-MX" cap="none" dirty="0">
              <a:latin typeface="Arial 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23838" y="4878873"/>
            <a:ext cx="6953250" cy="1352550"/>
            <a:chOff x="317501" y="5004244"/>
            <a:chExt cx="7683499" cy="1472756"/>
          </a:xfrm>
        </p:grpSpPr>
        <p:pic>
          <p:nvPicPr>
            <p:cNvPr id="8" name="Picture 8" descr="j040220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01" y="5004244"/>
              <a:ext cx="1835150" cy="147275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9" name="Picture 2" descr="http://redigitaltv.com/wp-content/uploads/2012/02/cacao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5188" y="5004244"/>
              <a:ext cx="2130425" cy="147275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10" name="Picture 4" descr="http://t1.gstatic.com/images?q=tbn:ANd9GcRzr2nrUEhWMVodvzjKlQQw9qIfwunsmH2e0CZwv4GVr2UwMgMIumLjOT614Q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0113" y="5004244"/>
              <a:ext cx="2020887" cy="147275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11" name="Picture 6" descr="http://www.pymex.pe/images/stories/a/aa/cacao_tasa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5613" y="5004244"/>
              <a:ext cx="1714500" cy="147275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</p:grpSp>
    </p:spTree>
    <p:extLst>
      <p:ext uri="{BB962C8B-B14F-4D97-AF65-F5344CB8AC3E}">
        <p14:creationId xmlns:p14="http://schemas.microsoft.com/office/powerpoint/2010/main" val="71732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es-MX" sz="6000" dirty="0" smtClean="0">
                <a:solidFill>
                  <a:srgbClr val="FFFFFF"/>
                </a:solidFill>
              </a:rPr>
              <a:t>Piedras En El </a:t>
            </a:r>
            <a:r>
              <a:rPr lang="es-MX" sz="6000" dirty="0" smtClean="0">
                <a:solidFill>
                  <a:schemeClr val="tx2"/>
                </a:solidFill>
              </a:rPr>
              <a:t>Camino</a:t>
            </a:r>
            <a:endParaRPr lang="es-MX" sz="60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556792"/>
            <a:ext cx="8229600" cy="5148808"/>
          </a:xfrm>
        </p:spPr>
        <p:txBody>
          <a:bodyPr>
            <a:normAutofit lnSpcReduction="10000"/>
          </a:bodyPr>
          <a:lstStyle/>
          <a:p>
            <a:r>
              <a:rPr lang="es-ES" sz="2800" dirty="0" smtClean="0">
                <a:solidFill>
                  <a:srgbClr val="FFFFFF"/>
                </a:solidFill>
              </a:rPr>
              <a:t> TLCAN permitió la entrada de productos extranjeros, provocando gran disminución en las ventas de empresas mexicanas.</a:t>
            </a:r>
            <a:endParaRPr lang="es-ES" sz="2800" dirty="0" smtClean="0">
              <a:solidFill>
                <a:srgbClr val="FFFFFF"/>
              </a:solidFill>
            </a:endParaRPr>
          </a:p>
          <a:p>
            <a:r>
              <a:rPr lang="es-ES" sz="2800" dirty="0" smtClean="0">
                <a:solidFill>
                  <a:srgbClr val="FFFFFF"/>
                </a:solidFill>
              </a:rPr>
              <a:t>Mayor </a:t>
            </a:r>
            <a:r>
              <a:rPr lang="es-ES" sz="2800" dirty="0" smtClean="0">
                <a:solidFill>
                  <a:srgbClr val="FFFFFF"/>
                </a:solidFill>
              </a:rPr>
              <a:t>numero de importaciones ( </a:t>
            </a:r>
            <a:r>
              <a:rPr lang="es-ES" sz="2800" dirty="0">
                <a:solidFill>
                  <a:srgbClr val="FFFFFF"/>
                </a:solidFill>
              </a:rPr>
              <a:t>materia </a:t>
            </a:r>
            <a:r>
              <a:rPr lang="es-ES" sz="2800" dirty="0" smtClean="0">
                <a:solidFill>
                  <a:srgbClr val="FFFFFF"/>
                </a:solidFill>
              </a:rPr>
              <a:t>prima)</a:t>
            </a:r>
            <a:endParaRPr lang="es-MX" sz="2800" dirty="0">
              <a:solidFill>
                <a:srgbClr val="FFFFFF"/>
              </a:solidFill>
            </a:endParaRPr>
          </a:p>
          <a:p>
            <a:r>
              <a:rPr lang="es-ES" sz="2800" dirty="0">
                <a:solidFill>
                  <a:srgbClr val="FFFFFF"/>
                </a:solidFill>
              </a:rPr>
              <a:t>La falta de </a:t>
            </a:r>
            <a:r>
              <a:rPr lang="es-ES" sz="2800" dirty="0" smtClean="0">
                <a:solidFill>
                  <a:srgbClr val="FFFFFF"/>
                </a:solidFill>
              </a:rPr>
              <a:t>tecnología</a:t>
            </a:r>
            <a:r>
              <a:rPr lang="es-ES" sz="2800" dirty="0" smtClean="0">
                <a:solidFill>
                  <a:srgbClr val="FFFFFF"/>
                </a:solidFill>
              </a:rPr>
              <a:t>.</a:t>
            </a:r>
            <a:endParaRPr lang="es-MX" sz="2800" dirty="0" smtClean="0"/>
          </a:p>
          <a:p>
            <a:r>
              <a:rPr lang="es-MX" sz="2800" dirty="0" smtClean="0">
                <a:solidFill>
                  <a:srgbClr val="FFFFFF"/>
                </a:solidFill>
              </a:rPr>
              <a:t>Apoyo Gubernamental</a:t>
            </a:r>
          </a:p>
          <a:p>
            <a:r>
              <a:rPr lang="es-MX" sz="2800" dirty="0" smtClean="0">
                <a:solidFill>
                  <a:srgbClr val="FFFFFF"/>
                </a:solidFill>
              </a:rPr>
              <a:t>Diversificación del Mercado </a:t>
            </a:r>
            <a:endParaRPr lang="es-MX" sz="2800" dirty="0" smtClean="0">
              <a:solidFill>
                <a:srgbClr val="FFFFFF"/>
              </a:solidFill>
            </a:endParaRPr>
          </a:p>
          <a:p>
            <a:r>
              <a:rPr lang="es-ES" sz="2800" dirty="0" smtClean="0">
                <a:solidFill>
                  <a:srgbClr val="FFFFFF"/>
                </a:solidFill>
              </a:rPr>
              <a:t>El </a:t>
            </a:r>
            <a:r>
              <a:rPr lang="es-ES" sz="2800" dirty="0" smtClean="0">
                <a:solidFill>
                  <a:srgbClr val="FFFFFF"/>
                </a:solidFill>
              </a:rPr>
              <a:t>consumo </a:t>
            </a:r>
            <a:r>
              <a:rPr lang="es-ES" sz="2800" dirty="0">
                <a:solidFill>
                  <a:srgbClr val="FFFFFF"/>
                </a:solidFill>
              </a:rPr>
              <a:t>per cápita en México es de apenas 3.5 kilos al año, mientras que en países de Europa se encuentra entre 12 y 18 kilos por habitante.</a:t>
            </a:r>
            <a:endParaRPr lang="es-MX" sz="2800" dirty="0">
              <a:solidFill>
                <a:srgbClr val="FFFFFF"/>
              </a:solidFill>
            </a:endParaRPr>
          </a:p>
          <a:p>
            <a:endParaRPr lang="es-ES" sz="2800" dirty="0" smtClean="0">
              <a:solidFill>
                <a:srgbClr val="FFFFFF"/>
              </a:solidFill>
            </a:endParaRPr>
          </a:p>
        </p:txBody>
      </p:sp>
      <p:sp>
        <p:nvSpPr>
          <p:cNvPr id="4" name="AutoShape 2" descr="http://www.pulpadecacao.com/wp-content/uploads/2011/11/chocolate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804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Horizonte">
  <a:themeElements>
    <a:clrScheme name="Horizonte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1CCE096-B3F5-4346-84AD-BABF1E162C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1177</TotalTime>
  <Words>542</Words>
  <Application>Microsoft Office PowerPoint</Application>
  <PresentationFormat>Presentación en pantalla (4:3)</PresentationFormat>
  <Paragraphs>65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Horizonte</vt:lpstr>
      <vt:lpstr>CACAO: cHOCOLATE</vt:lpstr>
      <vt:lpstr>Presentación de PowerPoint</vt:lpstr>
      <vt:lpstr>Presentación de PowerPoint</vt:lpstr>
      <vt:lpstr>Presentación de PowerPoint</vt:lpstr>
      <vt:lpstr>Presentación de PowerPoint</vt:lpstr>
      <vt:lpstr>El problema constante es que el cacao mexicano ha dejado de ser competitivo a nivel mundial y nacional en el estricto aspecto industrial del chocolate.  -¿Cuál es el proceso productivo mas eficaz para el desarrollo de la industria?  -¿Cuál es la tecnología que hace falta para hacer crecer la industria cacaotera y cual debería ser su uso? </vt:lpstr>
      <vt:lpstr>Y se produce…</vt:lpstr>
      <vt:lpstr> PROBLEMAS QUE MÉXICO ENFRENTA:   - México importa materia prima a causa de la baja producción. - México cuenta con 83,350 hectáreas de producción. - México cuenta con cosechas propias de cacao. - Importación del cacao mexicano es limitada.</vt:lpstr>
      <vt:lpstr>Piedras En El Camino</vt:lpstr>
      <vt:lpstr>MERCADO NACIONAL DEL CACAO  - El cacao mexicano representa el 0.05% de la producción mundial (ejecutivos de ASCHOCO).  - Se realizaron 100 encuestas con las cuales se pudo llegar a la conclusión de que el 80% del consumidor mexicano prefiere los sabores dulces.  - Un estudio realizado por Euromonitor International demuestra que el paladar mexicano es mas dulce comparado con los paladares extranjeros. </vt:lpstr>
      <vt:lpstr>- La competencia del cacao se ve afectada por dos sectores del mercado la OFERTA y DEMANDA.  INICIATIVA PRIVADA  En México existen organizaciones dedicadas a la producción y rescate del cacao en sus productos, por ejemplo:         </vt:lpstr>
      <vt:lpstr>OFERTA Y DEMANDA  - TLC: importación de cacao ya que se paga un arancel de 15% y en sus derivados como pasta y manteca un 20%, lo cual genera baja en la oferta.  - En México la cosecha de cacao se ve limitada por que no se cuenta con los suficientes arboles de cacao para abastecer el mercado.  - Lanzamiento del programa “PRODUCTO CACAO”, se permitirá comprar cacao en el extranjero siempre y cuando también se compre una parte en México.</vt:lpstr>
      <vt:lpstr>MERCADO INTERNACIONAL DEL CACAO  - Mercado nacional no representa una buena competitividad para el mercado internacional. - Otro problema que presenta la inductria chocolatera es que sus materias primas presentan frecuentes variaciones en sus precios. - Los fabricantes de chocolate en México no pueden comprar materias primas en el extranjero a bajos precios por los altos aranceles.</vt:lpstr>
      <vt:lpstr>Y LOS EXPERTOS OPINAN…</vt:lpstr>
      <vt:lpstr>IMPULSAR Y MEJORAR LA COMPETITIVIDAD  - Promover la renovación de cacaotales viejos, utilizando materiales mejorados.  - Adopción  de practicas culturales mejoradas.  - Cosecha del fruto en su punto optimo de madurez y el manejo adecuado pos cosecha. </vt:lpstr>
      <vt:lpstr>RGANIZACIONES QUE APOYAN AL SECTOR CHOCOLATERO:          </vt:lpstr>
      <vt:lpstr>PROPUESTAS INTEGRALES:  - El Gobierno Federal ha impulsado la industria con créditos para la implementación de una tecnología que solvente la producción de esta semilla.  - Promover la cooperación internacional en la economía mundial del cacao.  - Procurar obtener precios justos que aseguren un rendimiento económico.</vt:lpstr>
      <vt:lpstr>Posibles Soluciones…</vt:lpstr>
      <vt:lpstr>CONCLUSIÓN:   México tiene grandes posibilidades de mejorar la industria del cacao, apoyándose en la posibilidad de restructurar la estrategia y colocar los apoyos que se requieren en el área en que se necesitan y aumentar la producción a nivel demanda y oferta y no establecer precios artesanales.   </vt:lpstr>
      <vt:lpstr>Referencias</vt:lpstr>
      <vt:lpstr>Referencias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CACAO</dc:title>
  <dc:creator>Lilian</dc:creator>
  <cp:lastModifiedBy>GeLsEy_TrIsTaN</cp:lastModifiedBy>
  <cp:revision>47</cp:revision>
  <dcterms:created xsi:type="dcterms:W3CDTF">2012-04-24T20:11:10Z</dcterms:created>
  <dcterms:modified xsi:type="dcterms:W3CDTF">2012-06-02T06:08:38Z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TC019844279991</vt:lpwstr>
  </property>
</Properties>
</file>